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302" r:id="rId9"/>
    <p:sldId id="303" r:id="rId10"/>
    <p:sldId id="311" r:id="rId11"/>
    <p:sldId id="314" r:id="rId12"/>
    <p:sldId id="312" r:id="rId13"/>
    <p:sldId id="313" r:id="rId14"/>
    <p:sldId id="305" r:id="rId15"/>
    <p:sldId id="306" r:id="rId16"/>
    <p:sldId id="307" r:id="rId17"/>
    <p:sldId id="309" r:id="rId18"/>
    <p:sldId id="323" r:id="rId19"/>
    <p:sldId id="324" r:id="rId20"/>
    <p:sldId id="283" r:id="rId21"/>
    <p:sldId id="304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  <a:srgbClr val="FCA2AF"/>
    <a:srgbClr val="FFFF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46BDE7B-8642-488E-9C08-0DF8D7D9B7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4CFCC-AECE-40C1-BF9C-945CB63D3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BEBA-6CAA-4452-A75C-E083117505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1A3E-545F-4435-AA65-EC23357576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4E8E-7038-4A5F-9BDD-FC2314CD7C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535B-53E9-47F6-A753-2AC7B2549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4F57-F287-4523-A4E9-218950CC04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84A75-2EBA-450E-A499-07D87D072C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5BFB-4B64-4A97-AC58-4A2A4D159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CF72-72F2-4A4D-8D67-FC84CB7F17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2F06-1790-4E59-B4F7-4F14E59BE3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23D0-A140-4008-9C16-FAAD53E14E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73989556-6F0B-45D5-A016-9D75D06D01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ssociazionecheratocono.it/portale/index.php?option=com_content&amp;view=article&amp;id=115:ccl-trans&amp;catid=36:ccl&amp;Itemid=6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culisticapascotto.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it/imgres?imgurl=http://www.abcsalute.it/immagini/sistema/pagstatiche/foto3_a.jpg&amp;imgrefurl=http://www.abcsalute.it/index.php?id=0%7C16&amp;idS=20&amp;idT=27&amp;op=dettaglio&amp;usg=__bkfDt6CeBib7BfdV_z1ekWoE_jI=&amp;h=150&amp;w=352&amp;sz=14&amp;hl=it&amp;start=15&amp;um=1&amp;tbnid=WCvTy6hhz7ztPM:&amp;tbnh=51&amp;tbnw=120&amp;prev=/images?q=cross-linking+corneale&amp;hl=it&amp;sa=N&amp;um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it/imgres?imgurl=http://www.nutritionvalley.it/nutrienti/vitamine/immagini/Vitamina_B2-Riboflavina.jpg&amp;imgrefurl=http://www.nutritionvalley.it/nutrienti/vitamine/vitamina_b2_riboflavina.html&amp;usg=__5kHh2VgCzAdnoA3DWkYI2I6tnqE=&amp;h=169&amp;w=225&amp;sz=5&amp;hl=it&amp;start=1&amp;um=1&amp;tbnid=jWzzTKG3Cm_U-M:&amp;tbnh=81&amp;tbnw=108&amp;prev=/images?q=riboflavina+b2&amp;hl=it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google.it/imgres?imgurl=http://www.nlm.nih.gov/medlineplus/spanish/ency/images/ency/fullsize/18101.jpg&amp;imgrefurl=http://www.nlm.nih.gov/medlineplus/spanish/ency/esp_imagepages/18101.htm&amp;usg=__puZqUQZJb_M81jRuAmBEloJd3Uo=&amp;h=320&amp;w=400&amp;sz=23&amp;hl=it&amp;start=2&amp;um=1&amp;tbnid=J3pk15IjgldS2M:&amp;tbnh=99&amp;tbnw=124&amp;prev=/images?q=riboflavina+b2&amp;hl=it&amp;sa=N&amp;um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t.occhio.it/wp-content/2009/01/lente-contatto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4313" y="1500188"/>
            <a:ext cx="7772400" cy="27146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4800" b="1" u="sng" smtClean="0"/>
              <a:t>Cheratocono</a:t>
            </a:r>
            <a:r>
              <a:rPr lang="it-IT" sz="4800" smtClean="0"/>
              <a:t>: </a:t>
            </a:r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>CROSS LINKING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214438" y="4929188"/>
            <a:ext cx="607218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none"/>
              <a:t>                  DR. LUCA AVONI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                 U.O. OCULISTICA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                 OSPEDALE MAGGIORE , BOLOGNA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                 DIRETTORE DR.LUCA CAPPUCCINI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                 </a:t>
            </a:r>
          </a:p>
          <a:p>
            <a:pPr>
              <a:spcBef>
                <a:spcPct val="50000"/>
              </a:spcBef>
            </a:pPr>
            <a:r>
              <a:rPr lang="it-IT" b="1" u="none"/>
              <a:t>                  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7164388" y="6078538"/>
            <a:ext cx="197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none"/>
              <a:t>CORSO SOI 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tx1"/>
                </a:solidFill>
              </a:rPr>
              <a:t>MODIFICAZIONI ISTOLOGICHE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8229600" cy="4525963"/>
          </a:xfrm>
        </p:spPr>
        <p:txBody>
          <a:bodyPr/>
          <a:lstStyle/>
          <a:p>
            <a:pPr eaLnBrk="1" hangingPunct="1"/>
            <a:r>
              <a:rPr lang="it-IT" smtClean="0"/>
              <a:t>Normale rigenerazione dell’epitelio corneale dopo crosslinking corneale </a:t>
            </a:r>
          </a:p>
        </p:txBody>
      </p:sp>
      <p:pic>
        <p:nvPicPr>
          <p:cNvPr id="11268" name="Picture 5" descr="ep_c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76475"/>
            <a:ext cx="64087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Rigenerazione dei plessi nervosi dopo cross-linking corneale </a:t>
            </a:r>
          </a:p>
        </p:txBody>
      </p:sp>
      <p:pic>
        <p:nvPicPr>
          <p:cNvPr id="12291" name="Picture 5" descr="ep_co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36825"/>
            <a:ext cx="72723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u="none"/>
              <a:t>MODIFICAZIONI ISTOLOGICHE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68533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/>
              <a:t> Modificazioni stromali dopo crosslinking corneale </a:t>
            </a:r>
          </a:p>
        </p:txBody>
      </p:sp>
      <p:pic>
        <p:nvPicPr>
          <p:cNvPr id="13315" name="Picture 7" descr="ep_co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70564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t-IT" sz="4000" smtClean="0"/>
              <a:t>MODIFICAZIONI ISTOLOGICHE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MODIFICAZIONE ISTOLOGICHE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340" name="Picture 5" descr="ep_cor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12863"/>
            <a:ext cx="74882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324975" cy="246538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it-IT" sz="4000" smtClean="0"/>
              <a:t>E QUANDO LO SPESSORE E’ </a:t>
            </a:r>
            <a:r>
              <a:rPr lang="it-IT" sz="4000" smtClean="0">
                <a:solidFill>
                  <a:srgbClr val="FF0000"/>
                </a:solidFill>
              </a:rPr>
              <a:t>INFERIORE AI 400 micron </a:t>
            </a:r>
            <a:r>
              <a:rPr lang="it-IT" sz="4000" smtClean="0"/>
              <a:t>MA COMPRESO FRA </a:t>
            </a:r>
            <a:r>
              <a:rPr lang="it-IT" sz="4000" smtClean="0">
                <a:solidFill>
                  <a:srgbClr val="FFFF00"/>
                </a:solidFill>
              </a:rPr>
              <a:t>I 350 E 400 micron ????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4594225"/>
            <a:ext cx="82296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t-IT" sz="5400" b="1" u="sng" smtClean="0"/>
              <a:t>Cross-linking TE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51500" y="2636838"/>
            <a:ext cx="2663825" cy="1512887"/>
          </a:xfrm>
          <a:prstGeom prst="cloudCallout">
            <a:avLst>
              <a:gd name="adj1" fmla="val -12694"/>
              <a:gd name="adj2" fmla="val 364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smtClean="0"/>
              <a:t>Utilizzando </a:t>
            </a:r>
            <a:r>
              <a:rPr lang="it-IT" sz="1800" b="1" smtClean="0"/>
              <a:t>RICROLIN®TE</a:t>
            </a:r>
            <a:r>
              <a:rPr lang="it-IT" sz="1800" smtClean="0"/>
              <a:t> che è una soluzione oftalmica ipotonica contenente Riboflavina (0,1%) e sostanze (enhancer) in grado di facilitare il passaggio della Riboflavina stessa attraverso l’epitelio corneale integro. Tale soluzione, impiegata nell'occhio insieme ad un emettitore di radiazioni UV-A, permette di eseguire un intervento di cross linking senza la rimozione dell’epitelio corneale.</a:t>
            </a:r>
            <a:br>
              <a:rPr lang="it-IT" sz="1800" smtClean="0"/>
            </a:br>
            <a:r>
              <a:rPr lang="it-IT" sz="1800" smtClean="0"/>
              <a:t>Lo scopo fondamentale di </a:t>
            </a:r>
            <a:r>
              <a:rPr lang="it-IT" sz="1800" b="1" smtClean="0"/>
              <a:t>RICROLIN®TE</a:t>
            </a:r>
            <a:r>
              <a:rPr lang="it-IT" sz="1800" smtClean="0"/>
              <a:t> è quello di costituire una barriera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smtClean="0"/>
              <a:t>      protettiva nei confronti della penetrazione dei raggi UV-A oltre lo stroma corneale, preservando così le delicate strutture interne dell'occhio (endotelio corneale, cristallino e retina) dal danno che le radiazioni arrecherebbero alle stesse.</a:t>
            </a:r>
            <a:br>
              <a:rPr lang="it-IT" sz="1800" smtClean="0"/>
            </a:br>
            <a:r>
              <a:rPr lang="it-IT" sz="1800" smtClean="0"/>
              <a:t>La soluzione di </a:t>
            </a:r>
            <a:r>
              <a:rPr lang="it-IT" sz="1800" b="1" smtClean="0"/>
              <a:t>RICROLIN®TE</a:t>
            </a:r>
            <a:r>
              <a:rPr lang="it-IT" sz="1800" smtClean="0"/>
              <a:t> è in grado infatti di ridurre fino al 95%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smtClean="0"/>
              <a:t>      l'intensità dell'energia UV che arriva agli strati profondi della cornea.</a:t>
            </a:r>
            <a:br>
              <a:rPr lang="it-IT" sz="1800" smtClean="0"/>
            </a:br>
            <a:r>
              <a:rPr lang="it-IT" sz="1800" smtClean="0"/>
              <a:t>La penetrazione transepiteliale della </a:t>
            </a:r>
            <a:r>
              <a:rPr lang="it-IT" sz="1800" b="1" smtClean="0"/>
              <a:t>Riboflavina</a:t>
            </a:r>
            <a:r>
              <a:rPr lang="it-IT" sz="1800" smtClean="0"/>
              <a:t>, facilitata dall’aggiunta di sostanze enhancer, senza che si debba procedere alla rimozione dell’epitelio corneale, facilita l’intervento di cross-linking abbreviandone i tempi di esecuzione e riducendo il disagio postoperatorio per il paziente.</a:t>
            </a:r>
          </a:p>
        </p:txBody>
      </p:sp>
      <p:pic>
        <p:nvPicPr>
          <p:cNvPr id="16387" name="Picture 5" descr="08042009777">
            <a:hlinkClick r:id="rId2" tooltip="Leggi tutt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0"/>
            <a:ext cx="25193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900113" y="333375"/>
            <a:ext cx="4392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/>
              <a:t>CROSS-LINKING TRANS-EPITELIALE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CROSS-LINKING TE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4525963"/>
          </a:xfrm>
        </p:spPr>
        <p:txBody>
          <a:bodyPr/>
          <a:lstStyle/>
          <a:p>
            <a:pPr lvl="1" eaLnBrk="1" hangingPunct="1"/>
            <a:r>
              <a:rPr lang="it-IT" i="1" smtClean="0"/>
              <a:t>Immagine  O.C.T. pre e post Cross-Linking corneale, nella figura a destra è possibile osservare l'effetto del trattamento a livello del 1/3 medio spessore con una banda che indica il compattamento delle fibrille del collagene.</a:t>
            </a:r>
          </a:p>
        </p:txBody>
      </p:sp>
      <p:pic>
        <p:nvPicPr>
          <p:cNvPr id="17412" name="Picture 6" descr="precrosslinking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postcrosslinking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060575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u="sng" smtClean="0"/>
              <a:t>INDICAZIONI</a:t>
            </a:r>
            <a:r>
              <a:rPr lang="it-IT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PAZIENTI CON SPESSORE &lt; 400 micron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PAZIENTI COMPLICATI ( ES.trisomia 21)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PAZIENTI CON ETA’ &gt; 35 aa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PAZIENTI CON K &gt; 55 D</a:t>
            </a:r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 MIGLIORE COMPLIANCE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RAPIDA RIABILITAZIONE VISIVA</a:t>
            </a:r>
          </a:p>
        </p:txBody>
      </p:sp>
      <p:sp>
        <p:nvSpPr>
          <p:cNvPr id="18436" name="AutoShape 5" descr="?pid=bl&amp;srcid=ADGEEShuwhWy_Oq29E6bttR3n0TmczglGk_uwuCw8z8UZRTv94v5tTTQVE5cqo07kmpDcSJhojLMgGiqJofr4FDIH175sr6rq8k50IpvYffUJ4lsIH5OJWOJBRp6Og722CM0umpOgRoX&amp;q=cache%3AZEPpqmqCGyMJ%3A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7" name="AutoShape 7" descr="?pid=bl&amp;srcid=ADGEEShuwhWy_Oq29E6bttR3n0TmczglGk_uwuCw8z8UZRTv94v5tTTQVE5cqo07kmpDcSJhojLMgGiqJofr4FDIH175sr6rq8k50IpvYffUJ4lsIH5OJWOJBRp6Og722CM0umpOgRoX&amp;q=cache%3AZEPpqmqCGyMJ%3A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4427538" y="3500438"/>
            <a:ext cx="1008062" cy="1366837"/>
          </a:xfrm>
          <a:prstGeom prst="downArrow">
            <a:avLst>
              <a:gd name="adj1" fmla="val 50000"/>
              <a:gd name="adj2" fmla="val 33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9" name="AutoShape 10" descr="?pid=bl&amp;srcid=ADGEEShuwhWy_Oq29E6bttR3n0TmczglGk_uwuCw8z8UZRTv94v5tTTQVE5cqo07kmpDcSJhojLMgGiqJofr4FDIH175sr6rq8k50IpvYffUJ4lsIH5OJWOJBRp6Og722CM0umpOgRoX&amp;q=cache%3AZEPpqmqCGyMJ%3A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440" name="Picture 12" descr="PCON0111HauswirthF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852738"/>
            <a:ext cx="2879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CROSSLINKING E RISULTATI E LUNGO TERMINE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Acta Ophthalmol. 2008 Jun 11.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Long-term biomechanical properties of rabbit cornea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after photodynamic collagen crosslinking.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Wollensak G</a:t>
            </a:r>
            <a:r>
              <a:rPr lang="it-IT" sz="1800" smtClean="0"/>
              <a:t>, </a:t>
            </a:r>
            <a:r>
              <a:rPr lang="it-IT" sz="1800" b="1" smtClean="0"/>
              <a:t>Iomdina E</a:t>
            </a:r>
            <a:r>
              <a:rPr lang="it-IT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Ophthalmologe. 2008 Feb;105(2):165-9.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Enzymatic evidence of the depth dependence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stiffening on riboflavin/UVA treated corneas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Schilde T</a:t>
            </a:r>
            <a:r>
              <a:rPr lang="it-IT" sz="1800" smtClean="0"/>
              <a:t>, </a:t>
            </a:r>
            <a:r>
              <a:rPr lang="it-IT" sz="1800" b="1" smtClean="0"/>
              <a:t>Kohlhaas M</a:t>
            </a:r>
            <a:r>
              <a:rPr lang="it-IT" sz="1800" smtClean="0"/>
              <a:t>, </a:t>
            </a:r>
            <a:r>
              <a:rPr lang="it-IT" sz="1800" b="1" smtClean="0"/>
              <a:t>Spoerl E</a:t>
            </a:r>
            <a:r>
              <a:rPr lang="it-IT" sz="1800" smtClean="0"/>
              <a:t>, </a:t>
            </a:r>
            <a:r>
              <a:rPr lang="it-IT" sz="1800" b="1" smtClean="0"/>
              <a:t>Pillunat 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b="1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J Cataract Refract Surg. 2008 May;34(5):796-801.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 Collagen crosslinking with riboflavin and ultraviolet-A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 light in keratoconus: long-term results.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smtClean="0"/>
              <a:t>      Raiskup-Wolf F</a:t>
            </a:r>
            <a:r>
              <a:rPr lang="it-IT" sz="1800" smtClean="0"/>
              <a:t>, </a:t>
            </a:r>
            <a:r>
              <a:rPr lang="it-IT" sz="1800" b="1" smtClean="0"/>
              <a:t>Hoyer A</a:t>
            </a:r>
            <a:r>
              <a:rPr lang="it-IT" sz="1800" smtClean="0"/>
              <a:t>, </a:t>
            </a:r>
            <a:r>
              <a:rPr lang="it-IT" sz="1800" b="1" smtClean="0"/>
              <a:t>Spoerl E</a:t>
            </a:r>
            <a:r>
              <a:rPr lang="it-IT" sz="1800" smtClean="0"/>
              <a:t>, </a:t>
            </a:r>
            <a:r>
              <a:rPr lang="it-IT" sz="1800" b="1" smtClean="0"/>
              <a:t>Pillunat LE</a:t>
            </a:r>
            <a:r>
              <a:rPr lang="it-IT" sz="18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476250"/>
            <a:ext cx="82296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Case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92281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smtClean="0"/>
          </a:p>
          <a:p>
            <a:pPr eaLnBrk="1" hangingPunct="1">
              <a:lnSpc>
                <a:spcPct val="80000"/>
              </a:lnSpc>
            </a:pPr>
            <a:r>
              <a:rPr lang="it-IT" sz="4000" smtClean="0"/>
              <a:t>Conductive Keratoplasty Followed by Collagene    Cross-Linking With Riboflavin–UV-A in Patients   With Keratoconus</a:t>
            </a:r>
            <a:endParaRPr lang="it-IT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George D. Kymionis, MD, PhD, Georgios A. Kontadakis, MD, MSc, Tatiana L. Naoumidi, MD, PhD,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Dimitrios C. Kazakos, MD, Ioannis Giapitzakis, MD, and Ioannis G. Pallikaris, MD, PhD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9750" y="6237288"/>
            <a:ext cx="461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u="none"/>
              <a:t>Cornea  Volume 00, Number 0, Month 2009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0"/>
            <a:ext cx="2771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t-IT" b="1" smtClean="0"/>
              <a:t>Terapia : ieri ….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Fino ad oggi non esisteva alcuna terapia in grado di prevenire la progressione del cheratocono e tutte proposte terapeutiche dal trapianto di cornea  a quelle mini-invasive come gli anelli intrastromali (INTACS) sono rivolte esclusivamente alla cura degli </a:t>
            </a:r>
            <a:r>
              <a:rPr lang="it-IT" b="1" smtClean="0">
                <a:solidFill>
                  <a:srgbClr val="FF0000"/>
                </a:solidFill>
              </a:rPr>
              <a:t>effetti refrattivi</a:t>
            </a:r>
            <a:r>
              <a:rPr lang="it-IT" smtClean="0"/>
              <a:t> ( astigmatismo e miopia ) secondari alla malattia.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CONCLUDENDO…..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it-IT" sz="2800" smtClean="0"/>
              <a:t>IL CROSS-LINKING E’ UNA PROCEDURA: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- </a:t>
            </a:r>
            <a:r>
              <a:rPr lang="it-IT" sz="2800" smtClean="0">
                <a:solidFill>
                  <a:srgbClr val="FF0000"/>
                </a:solidFill>
              </a:rPr>
              <a:t>SCARSAMENTE INVASIVA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- </a:t>
            </a:r>
            <a:r>
              <a:rPr lang="it-IT" sz="2800" smtClean="0">
                <a:solidFill>
                  <a:srgbClr val="FFFF00"/>
                </a:solidFill>
              </a:rPr>
              <a:t>RIPETIBILE NEL TEMPO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- </a:t>
            </a:r>
            <a:r>
              <a:rPr lang="it-IT" sz="2800" smtClean="0">
                <a:solidFill>
                  <a:schemeClr val="accent1"/>
                </a:solidFill>
              </a:rPr>
              <a:t>DI FACILE ESECUZIONE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- </a:t>
            </a:r>
            <a:r>
              <a:rPr lang="it-IT" sz="2800" smtClean="0">
                <a:solidFill>
                  <a:srgbClr val="FF33CC"/>
                </a:solidFill>
              </a:rPr>
              <a:t>NON RAPPRESENTA UNA CONTROINDICAZIONE ALL’ ESECUZIONE DI EVENTUALI PROCEDURE CHIRURGICHE QUALI LA  CHERATOPLASTICA</a:t>
            </a:r>
          </a:p>
        </p:txBody>
      </p:sp>
      <p:pic>
        <p:nvPicPr>
          <p:cNvPr id="21508" name="Picture 5" descr="gocc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8913"/>
            <a:ext cx="22463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Quindi …..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solidFill>
            <a:schemeClr val="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Ogni qualvolta ci troviamo di fronte ad un paziente con ectasia corneale ( cheratocono, ectasia post-lasik ) in evoluzione specie se giovane sotto i 26 anni, che ha lo spessore corneale sopra i 400 micron, raccomandiamo sempre l’ utilizzo del cross-linking standardizzato con rimozione dell’ epitelio al fine di ottenere il massimo effetto stabilizzante cross-linkando almeno i 2/3 dello spessore stromale ; in alternativa ricordiamo la pssobilita’ di un trattamento innovativo con cross-linking TE quando lo spessore è compreso tra i 350 e 400 micron.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</a:t>
            </a:r>
          </a:p>
        </p:txBody>
      </p:sp>
      <p:pic>
        <p:nvPicPr>
          <p:cNvPr id="23556" name="Picture 4" descr="gocc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0"/>
            <a:ext cx="22463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t-IT" b="1" smtClean="0"/>
              <a:t>Terapia : oggi</a:t>
            </a:r>
            <a:r>
              <a:rPr lang="it-IT" smtClean="0"/>
              <a:t> 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L’ individuazione di una “ </a:t>
            </a:r>
            <a:r>
              <a:rPr lang="it-IT" b="1" smtClean="0">
                <a:solidFill>
                  <a:srgbClr val="FF0000"/>
                </a:solidFill>
              </a:rPr>
              <a:t>terapia ezio-patogenetica “ come il cross-linking</a:t>
            </a:r>
            <a:r>
              <a:rPr lang="it-IT" smtClean="0"/>
              <a:t> del collagene corneale potrebbe fortemente ridurre la percentuale dei pazienti che arrivera’ alla chirurgia avvalorando ancora di piu’ l’ importanza di una diagnosi precoce.</a:t>
            </a:r>
          </a:p>
        </p:txBody>
      </p:sp>
      <p:pic>
        <p:nvPicPr>
          <p:cNvPr id="4100" name="Picture 7" descr="crossl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724400"/>
            <a:ext cx="30972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b="1" smtClean="0"/>
              <a:t>Cross-linking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Si definisce cross-linking corneale una metodica che incrementi i ponti molecolari tra le fibre del collageno stromale.</a:t>
            </a:r>
          </a:p>
          <a:p>
            <a:pPr eaLnBrk="1" hangingPunct="1"/>
            <a:r>
              <a:rPr lang="it-IT" sz="2800" smtClean="0"/>
              <a:t>Vi sono 3 metodi per ottenere tale effetto: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- </a:t>
            </a:r>
            <a:r>
              <a:rPr lang="it-IT" sz="2800" u="sng" smtClean="0"/>
              <a:t>enzimatico</a:t>
            </a:r>
            <a:r>
              <a:rPr lang="it-IT" sz="2800" smtClean="0"/>
              <a:t>, per lo più fisiologico (lisossidasi</a:t>
            </a:r>
            <a:r>
              <a:rPr lang="it-IT" smtClean="0"/>
              <a:t>)</a:t>
            </a:r>
          </a:p>
          <a:p>
            <a:pPr eaLnBrk="1" hangingPunct="1">
              <a:buFontTx/>
              <a:buNone/>
            </a:pPr>
            <a:r>
              <a:rPr lang="it-IT" smtClean="0"/>
              <a:t> - </a:t>
            </a:r>
            <a:r>
              <a:rPr lang="it-IT" sz="2800" u="sng" smtClean="0"/>
              <a:t>chimico</a:t>
            </a:r>
            <a:r>
              <a:rPr lang="it-IT" sz="2800" smtClean="0"/>
              <a:t> , fisiopatologico (aldeidi)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- fotochimico </a:t>
            </a:r>
            <a:r>
              <a:rPr lang="it-IT" sz="2800" u="sng" smtClean="0"/>
              <a:t>indotto dall’ effetto 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it-IT" sz="4000" smtClean="0"/>
              <a:t>CROSS-LINKING CORNEALE RIBOFLAVINA + UV-A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82296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L’ APPLICAZIONE COMBINATA DI </a:t>
            </a:r>
            <a:r>
              <a:rPr lang="it-IT" sz="2400" smtClean="0">
                <a:solidFill>
                  <a:srgbClr val="FFFF00"/>
                </a:solidFill>
              </a:rPr>
              <a:t>RIBOFLAVINA</a:t>
            </a:r>
            <a:r>
              <a:rPr lang="it-IT" sz="2400" smtClean="0"/>
              <a:t> (VIT B2 ) IN SOLUZIONE DI DESTRANO AL 20% </a:t>
            </a:r>
            <a:r>
              <a:rPr lang="it-IT" sz="2400" smtClean="0">
                <a:solidFill>
                  <a:srgbClr val="FFFF00"/>
                </a:solidFill>
              </a:rPr>
              <a:t>+ UVA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400" smtClean="0"/>
              <a:t>    ( 370nm ) HA LO SCOPO DI ATTIVARE I RADICALI LIBERI DI OSSIGENO (O2-) CHE INDUCONO DESAMINAZIONE OSSIDATIVA DEL COLLAGENO ED UNA CONSEGUENTE FORMAZIONE DI NUOVI PONTI MOLECOLARI INTRAELICOIDALI ED INTERFIBRILLARI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u="sng" smtClean="0"/>
              <a:t>L’ AUMENTO DEI PONTI MOLECOLARI CAMBIA IN MODO CRUCIALE LE PROPRIETA’ CHIMICO-FISICHE DELLO STROMA INCREMENTANDONE LA RIGIDITA’ E RISPETTANDONE LA TRASPARENZA</a:t>
            </a:r>
          </a:p>
        </p:txBody>
      </p:sp>
      <p:pic>
        <p:nvPicPr>
          <p:cNvPr id="6148" name="Picture 5" descr="foto3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292600"/>
            <a:ext cx="3673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it-IT" b="1" smtClean="0"/>
              <a:t>CROSS-LINKING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172" name="Picture 5" descr="Vitamina_B2-Riboflav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1944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181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573463"/>
            <a:ext cx="2232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6372225" y="2420938"/>
            <a:ext cx="142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 u="none"/>
              <a:t>UV-A</a:t>
            </a:r>
          </a:p>
        </p:txBody>
      </p:sp>
      <p:sp>
        <p:nvSpPr>
          <p:cNvPr id="7175" name="AutoShape 13"/>
          <p:cNvSpPr>
            <a:spLocks noChangeArrowheads="1"/>
          </p:cNvSpPr>
          <p:nvPr/>
        </p:nvSpPr>
        <p:spPr bwMode="auto">
          <a:xfrm>
            <a:off x="6948488" y="3284538"/>
            <a:ext cx="914400" cy="12033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AutoShape 14"/>
          <p:cNvSpPr>
            <a:spLocks noChangeArrowheads="1"/>
          </p:cNvSpPr>
          <p:nvPr/>
        </p:nvSpPr>
        <p:spPr bwMode="auto">
          <a:xfrm>
            <a:off x="3779838" y="2492375"/>
            <a:ext cx="1944687" cy="2447925"/>
          </a:xfrm>
          <a:prstGeom prst="downArrowCallout">
            <a:avLst>
              <a:gd name="adj1" fmla="val 25000"/>
              <a:gd name="adj2" fmla="val 25000"/>
              <a:gd name="adj3" fmla="val 2098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6000" b="1" u="none"/>
              <a:t>+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611188" y="5589588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u="none"/>
              <a:t>PRODUZIONE DI RADICALI DELL’ OSSIGENO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INDICAZIONI ELETTIVE ALL’ IMPIEGO  DEL  CROSS-LINKING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ETA’ 12-26 ANNI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PROGRESSIONE CLINICA E STRUMENTALE ( refrettiva, topografica, pachimetrica, aberrometrica e confocale ) NEGLI ULTIMI 6-12 MESI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SPESSORE CORNEALE &gt; 400 MICRON IN THINNEST POINT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“ CLEAR CORNEA” BIOMICROSCOPICAMENTE E CONFOCALMENTE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ECTASIE POST-LASIK</a:t>
            </a:r>
          </a:p>
        </p:txBody>
      </p:sp>
      <p:pic>
        <p:nvPicPr>
          <p:cNvPr id="8196" name="Picture 7" descr="Lisa Laser, tecnologia laser ad eccimeri: Cross L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373688"/>
            <a:ext cx="42116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0000"/>
                </a:solidFill>
              </a:rPr>
              <a:t>INDICAZIONI NON  ELETTIVE ALL’ IMPIEGO  DEL  CROSS-LINKING</a:t>
            </a: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endParaRPr lang="it-IT" sz="4000" b="1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259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it-IT" sz="2800" smtClean="0"/>
              <a:t>ETA’ 26-40  ANNI</a:t>
            </a:r>
          </a:p>
          <a:p>
            <a:pPr eaLnBrk="1" hangingPunct="1"/>
            <a:r>
              <a:rPr lang="it-IT" sz="2800" smtClean="0"/>
              <a:t>CURVATURA CORNEALE &gt;53-55 D</a:t>
            </a:r>
          </a:p>
          <a:p>
            <a:pPr eaLnBrk="1" hangingPunct="1"/>
            <a:r>
              <a:rPr lang="it-IT" sz="2800" smtClean="0"/>
              <a:t>STRIE DI VOGT ANCHE LIEVI</a:t>
            </a:r>
          </a:p>
          <a:p>
            <a:pPr eaLnBrk="1" hangingPunct="1"/>
            <a:r>
              <a:rPr lang="it-IT" sz="2800" smtClean="0"/>
              <a:t>AMETROPIA RESIDUA BIOMETRICA O ANISOMETROPICA</a:t>
            </a:r>
          </a:p>
          <a:p>
            <a:pPr eaLnBrk="1" hangingPunct="1"/>
            <a:r>
              <a:rPr lang="it-IT" sz="2800" b="1" smtClean="0"/>
              <a:t>INTOLLERANZA ALLE LENTI CORNEALI</a:t>
            </a:r>
          </a:p>
          <a:p>
            <a:pPr eaLnBrk="1" hangingPunct="1"/>
            <a:r>
              <a:rPr lang="it-IT" sz="2800" smtClean="0"/>
              <a:t>PEGGIORAMENTO SOGGETTIVO NON STRUMENTALE EVIDENTE</a:t>
            </a:r>
          </a:p>
          <a:p>
            <a:pPr eaLnBrk="1" hangingPunct="1"/>
            <a:r>
              <a:rPr lang="it-IT" sz="2800" smtClean="0"/>
              <a:t>MELTING CORNEALE</a:t>
            </a:r>
          </a:p>
          <a:p>
            <a:pPr eaLnBrk="1" hangingPunct="1">
              <a:buFontTx/>
              <a:buNone/>
            </a:pPr>
            <a:endParaRPr lang="it-IT" sz="2800" smtClean="0"/>
          </a:p>
        </p:txBody>
      </p:sp>
      <p:pic>
        <p:nvPicPr>
          <p:cNvPr id="9220" name="Picture 4" descr="Lisa Laser, tecnologia laser ad eccimeri: Cross L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373688"/>
            <a:ext cx="42116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smtClean="0"/>
              <a:t>SCOPO DEL CROSS-LINKING IN PAZIENTI INTOLLERANTI ALLE LAC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i="1" smtClean="0"/>
              <a:t>IN PAZIENTI STABILI DAL PUNTO DI VISTA CLINICO-STRUMENTALE CON SCARSA COMPLIANCE ALLE LAC, CHE RICERCHINO UN MIGLIORAMENTO DELLA LORO ACUITA’ VISIVA PREVALENTAMENTE NATURALE O CORREZIONE  A TEMPIALE</a:t>
            </a:r>
          </a:p>
          <a:p>
            <a:pPr eaLnBrk="1" hangingPunct="1">
              <a:lnSpc>
                <a:spcPct val="80000"/>
              </a:lnSpc>
            </a:pPr>
            <a:endParaRPr lang="it-IT" sz="2000" i="1" smtClean="0"/>
          </a:p>
          <a:p>
            <a:pPr eaLnBrk="1" hangingPunct="1">
              <a:lnSpc>
                <a:spcPct val="80000"/>
              </a:lnSpc>
            </a:pPr>
            <a:endParaRPr lang="it-IT" sz="2000" i="1" smtClean="0"/>
          </a:p>
          <a:p>
            <a:pPr eaLnBrk="1" hangingPunct="1">
              <a:lnSpc>
                <a:spcPct val="80000"/>
              </a:lnSpc>
            </a:pPr>
            <a:endParaRPr lang="it-IT" sz="2000" i="1" smtClean="0"/>
          </a:p>
          <a:p>
            <a:pPr eaLnBrk="1" hangingPunct="1">
              <a:lnSpc>
                <a:spcPct val="80000"/>
              </a:lnSpc>
            </a:pPr>
            <a:endParaRPr lang="it-IT" sz="2000" i="1" smtClean="0"/>
          </a:p>
          <a:p>
            <a:pPr eaLnBrk="1" hangingPunct="1">
              <a:lnSpc>
                <a:spcPct val="80000"/>
              </a:lnSpc>
            </a:pPr>
            <a:endParaRPr lang="it-IT" sz="2000" i="1" smtClean="0"/>
          </a:p>
          <a:p>
            <a:pPr eaLnBrk="1" hangingPunct="1">
              <a:lnSpc>
                <a:spcPct val="80000"/>
              </a:lnSpc>
            </a:pPr>
            <a:r>
              <a:rPr lang="it-IT" sz="2000" i="1" smtClean="0"/>
              <a:t>IN TALI CASI NON POSSIAMO PROMETTERE UN CAMBIAMENTO REFRATTIVO NEL 100% ,POICHE’ IL CROSS-LINKING RESTA UNA PROCEDURA STABILIZZANTE CON POSSIBILE MIGLIORAMENTO REFRATTIVO MEDIO DI CIRCA DUE LINEE DI SNELLEN, COME EVIDENZIATO NELL’80% DEI CASI TRATTATI **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i="1" smtClean="0"/>
          </a:p>
        </p:txBody>
      </p:sp>
      <p:pic>
        <p:nvPicPr>
          <p:cNvPr id="10244" name="Picture 5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52738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779838" y="3284538"/>
            <a:ext cx="914400" cy="914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0" y="6003925"/>
            <a:ext cx="9613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u="none"/>
              <a:t>** </a:t>
            </a:r>
            <a:r>
              <a:rPr lang="it-IT" sz="1400" u="none"/>
              <a:t>“The Siena Eye-Cross Study Am J Ophthalmol, 2009”</a:t>
            </a:r>
          </a:p>
          <a:p>
            <a:r>
              <a:rPr lang="it-IT" sz="1400" u="none"/>
              <a:t>      “Collagen crosslinking with riboflavin and ultraviolet-A lighy in Keratoconus: J Cataract Refract Surg 34:796-801 </a:t>
            </a:r>
          </a:p>
          <a:p>
            <a:r>
              <a:rPr lang="it-IT" u="none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918</Words>
  <Application>Microsoft Office PowerPoint</Application>
  <PresentationFormat>Presentazione su schermo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Cheratocono:   CROSS LINKING</vt:lpstr>
      <vt:lpstr>Terapia : ieri ….</vt:lpstr>
      <vt:lpstr>Terapia : oggi …</vt:lpstr>
      <vt:lpstr>Cross-linking</vt:lpstr>
      <vt:lpstr>CROSS-LINKING CORNEALE RIBOFLAVINA + UV-A</vt:lpstr>
      <vt:lpstr>CROSS-LINKING</vt:lpstr>
      <vt:lpstr>INDICAZIONI ELETTIVE ALL’ IMPIEGO  DEL  CROSS-LINKING</vt:lpstr>
      <vt:lpstr>INDICAZIONI NON  ELETTIVE ALL’ IMPIEGO  DEL  CROSS-LINKING </vt:lpstr>
      <vt:lpstr>SCOPO DEL CROSS-LINKING IN PAZIENTI INTOLLERANTI ALLE LAC</vt:lpstr>
      <vt:lpstr>MODIFICAZIONI ISTOLOGICHE</vt:lpstr>
      <vt:lpstr>Rigenerazione dei plessi nervosi dopo cross-linking corneale </vt:lpstr>
      <vt:lpstr>MODIFICAZIONI ISTOLOGICHE</vt:lpstr>
      <vt:lpstr>MODIFICAZIONE ISTOLOGICHE</vt:lpstr>
      <vt:lpstr>E QUANDO LO SPESSORE E’ INFERIORE AI 400 micron MA COMPRESO FRA I 350 E 400 micron ????</vt:lpstr>
      <vt:lpstr>Diapositiva 15</vt:lpstr>
      <vt:lpstr>CROSS-LINKING TE</vt:lpstr>
      <vt:lpstr>INDICAZIONI </vt:lpstr>
      <vt:lpstr>CROSSLINKING E RISULTATI E LUNGO TERMINE</vt:lpstr>
      <vt:lpstr>Case report</vt:lpstr>
      <vt:lpstr>CONCLUDENDO…..</vt:lpstr>
      <vt:lpstr>Quindi …..</vt:lpstr>
    </vt:vector>
  </TitlesOfParts>
  <Company>Azienda Ospedaliera S.Maria Nuova di Reggio Emilia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Cheratocono: eziopatogenesi</dc:title>
  <dc:creator>bombardif</dc:creator>
  <cp:lastModifiedBy>Luca</cp:lastModifiedBy>
  <cp:revision>81</cp:revision>
  <dcterms:created xsi:type="dcterms:W3CDTF">2009-05-14T13:42:06Z</dcterms:created>
  <dcterms:modified xsi:type="dcterms:W3CDTF">2013-12-21T16:01:54Z</dcterms:modified>
</cp:coreProperties>
</file>